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59" r:id="rId5"/>
    <p:sldId id="268" r:id="rId6"/>
    <p:sldId id="263" r:id="rId7"/>
    <p:sldId id="269" r:id="rId8"/>
    <p:sldId id="265" r:id="rId9"/>
    <p:sldId id="267" r:id="rId10"/>
    <p:sldId id="272" r:id="rId11"/>
    <p:sldId id="273" r:id="rId12"/>
    <p:sldId id="264" r:id="rId13"/>
    <p:sldId id="270" r:id="rId14"/>
    <p:sldId id="271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2DE"/>
    <a:srgbClr val="9E5ECE"/>
    <a:srgbClr val="914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 Rounded MT Bold" pitchFamily="34" charset="0"/>
              </a:rPr>
              <a:t>DENTISTRY</a:t>
            </a:r>
            <a:endParaRPr lang="en-US" sz="6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" name="Content Placeholder 4" descr="p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2895600"/>
            <a:ext cx="2819400" cy="23622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5410200" cy="43735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4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OVERVIEW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Calibri" pitchFamily="34" charset="0"/>
                <a:cs typeface="Arial" pitchFamily="34" charset="0"/>
              </a:rPr>
              <a:t>Dentists diagnose, prevent and treat problems with teeth or mouth tissue. They remove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decay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, fill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cavities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, examine X-rays, place protective plastic sealants on our teeth,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straighten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teeth, and also repair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fractured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teeth.</a:t>
            </a:r>
          </a:p>
          <a:p>
            <a:pPr algn="just"/>
            <a:r>
              <a:rPr lang="en-US" sz="2800" dirty="0" smtClean="0">
                <a:latin typeface="Calibri" pitchFamily="34" charset="0"/>
                <a:cs typeface="Arial" pitchFamily="34" charset="0"/>
              </a:rPr>
              <a:t>They also perform corrective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surgery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on gums &amp; supporting bones to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treat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gum diseases. Dentists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extract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teeth and make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models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and measurements for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dentures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to replace missing teeth.</a:t>
            </a:r>
          </a:p>
          <a:p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i="1" dirty="0" smtClean="0"/>
              <a:t>Treatment Procedures </a:t>
            </a:r>
            <a:r>
              <a:rPr lang="en-US" dirty="0" err="1" smtClean="0"/>
              <a:t>Contd</a:t>
            </a:r>
            <a:r>
              <a:rPr lang="en-US" dirty="0" smtClean="0"/>
              <a:t>…..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BEFORE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500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40188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S5000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86000"/>
            <a:ext cx="4041775" cy="3429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i="1" dirty="0" smtClean="0"/>
              <a:t>Treatment Procedures </a:t>
            </a:r>
            <a:r>
              <a:rPr lang="en-US" dirty="0" err="1" smtClean="0"/>
              <a:t>Contd</a:t>
            </a:r>
            <a:r>
              <a:rPr lang="en-US" dirty="0" smtClean="0"/>
              <a:t>…..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BEFORE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500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1"/>
            <a:ext cx="4040188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S5000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86000"/>
            <a:ext cx="4041775" cy="3429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6962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Tips</a:t>
            </a:r>
            <a:r>
              <a:rPr lang="en-US" sz="3200" b="1" dirty="0" smtClean="0"/>
              <a:t> for keeping ‘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Teeth</a:t>
            </a:r>
            <a:r>
              <a:rPr lang="en-US" sz="3200" b="1" dirty="0" smtClean="0"/>
              <a:t>’ and ‘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Gums</a:t>
            </a:r>
            <a:r>
              <a:rPr lang="en-US" sz="3200" b="1" dirty="0" smtClean="0"/>
              <a:t>’ </a:t>
            </a:r>
            <a:r>
              <a:rPr lang="en-US" sz="3200" b="1" dirty="0" smtClean="0">
                <a:solidFill>
                  <a:srgbClr val="FF0000"/>
                </a:solidFill>
              </a:rPr>
              <a:t>Healthy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343400" cy="434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200" b="1" u="sng" dirty="0" smtClean="0">
                <a:solidFill>
                  <a:schemeClr val="accent3">
                    <a:lumMod val="50000"/>
                  </a:schemeClr>
                </a:solidFill>
              </a:rPr>
              <a:t>Do’s</a:t>
            </a:r>
            <a:r>
              <a:rPr lang="en-US" sz="42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Have a Balanced Diet.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Eat Fibrous fruits and vegetables.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Immediately brush your teeth after eating sweets/meals.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Brush your teeth at night before going to bed.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Take plenty amount of water.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Regular dental check up every six months.</a:t>
            </a:r>
          </a:p>
          <a:p>
            <a:pPr>
              <a:buClr>
                <a:srgbClr val="FF0000"/>
              </a:buClr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200" b="1" u="sng" dirty="0" smtClean="0">
                <a:solidFill>
                  <a:schemeClr val="accent2">
                    <a:lumMod val="75000"/>
                  </a:schemeClr>
                </a:solidFill>
              </a:rPr>
              <a:t>Don’ts</a:t>
            </a:r>
            <a:r>
              <a:rPr lang="en-US" sz="4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0">
              <a:buClr>
                <a:srgbClr val="FF0000"/>
              </a:buClr>
              <a:buFont typeface="Calibri" pitchFamily="34" charset="0"/>
              <a:buChar char="×"/>
            </a:pPr>
            <a:r>
              <a:rPr lang="en-US" dirty="0" smtClean="0"/>
              <a:t>Eat sticky foods.</a:t>
            </a:r>
          </a:p>
          <a:p>
            <a:pPr lvl="0">
              <a:buClr>
                <a:srgbClr val="FF0000"/>
              </a:buClr>
              <a:buFont typeface="Calibri" pitchFamily="34" charset="0"/>
              <a:buChar char="×"/>
            </a:pPr>
            <a:r>
              <a:rPr lang="en-US" dirty="0" smtClean="0"/>
              <a:t>Eat frequently between meals.</a:t>
            </a:r>
          </a:p>
          <a:p>
            <a:pPr lvl="0">
              <a:buClr>
                <a:srgbClr val="FF0000"/>
              </a:buClr>
              <a:buFont typeface="Calibri" pitchFamily="34" charset="0"/>
              <a:buChar char="×"/>
            </a:pPr>
            <a:r>
              <a:rPr lang="en-US" dirty="0" smtClean="0"/>
              <a:t>Skip brushing before going to bed.</a:t>
            </a:r>
          </a:p>
          <a:p>
            <a:pPr lvl="0">
              <a:buClr>
                <a:srgbClr val="FF0000"/>
              </a:buClr>
              <a:buFont typeface="Calibri" pitchFamily="34" charset="0"/>
              <a:buChar char="×"/>
            </a:pPr>
            <a:r>
              <a:rPr lang="en-US" dirty="0" smtClean="0"/>
              <a:t>Drink carbonated/cold drink frequently.</a:t>
            </a:r>
          </a:p>
          <a:p>
            <a:pPr lvl="0">
              <a:buClr>
                <a:srgbClr val="FF0000"/>
              </a:buClr>
              <a:buFont typeface="Calibri" pitchFamily="34" charset="0"/>
              <a:buChar char="×"/>
            </a:pPr>
            <a:r>
              <a:rPr lang="en-US" dirty="0" smtClean="0"/>
              <a:t>Go for self medication.</a:t>
            </a:r>
          </a:p>
          <a:p>
            <a:pPr lvl="0">
              <a:buClr>
                <a:srgbClr val="FF0000"/>
              </a:buClr>
              <a:buFont typeface="Calibri" pitchFamily="34" charset="0"/>
              <a:buChar char="×"/>
            </a:pPr>
            <a:r>
              <a:rPr lang="en-US" dirty="0" smtClean="0"/>
              <a:t>Ignore  your dentist’s advice.</a:t>
            </a:r>
          </a:p>
          <a:p>
            <a:pPr>
              <a:buNone/>
            </a:pPr>
            <a:endParaRPr lang="en-US" b="1" dirty="0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28600" y="381000"/>
            <a:ext cx="914400" cy="838200"/>
            <a:chOff x="3077" y="3322"/>
            <a:chExt cx="5942" cy="572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 are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Associated</a:t>
            </a:r>
            <a:r>
              <a:rPr lang="en-US" dirty="0" smtClean="0"/>
              <a:t> </a:t>
            </a:r>
            <a:r>
              <a:rPr lang="en-US" b="1" dirty="0" smtClean="0"/>
              <a:t>with</a:t>
            </a:r>
            <a:r>
              <a:rPr lang="en-US" dirty="0" smtClean="0"/>
              <a:t>……</a:t>
            </a:r>
            <a:endParaRPr lang="en-US" dirty="0"/>
          </a:p>
        </p:txBody>
      </p:sp>
      <p:pic>
        <p:nvPicPr>
          <p:cNvPr id="5" name="Content Placeholder 4" descr="Logo-Colga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6781800" cy="1527042"/>
          </a:xfrm>
        </p:spPr>
      </p:pic>
      <p:pic>
        <p:nvPicPr>
          <p:cNvPr id="6" name="Content Placeholder 5" descr="oral-b_logo_281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47800" y="4419600"/>
            <a:ext cx="5638800" cy="1295400"/>
          </a:xfr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800" y="304800"/>
            <a:ext cx="990600" cy="914400"/>
            <a:chOff x="3077" y="3322"/>
            <a:chExt cx="5942" cy="5721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Products</a:t>
            </a:r>
            <a:r>
              <a:rPr lang="en-US" dirty="0" smtClean="0"/>
              <a:t> recommended by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Doctors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newpic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429000" cy="1066800"/>
          </a:xfrm>
        </p:spPr>
      </p:pic>
      <p:pic>
        <p:nvPicPr>
          <p:cNvPr id="7" name="Content Placeholder 6" descr="newpic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77000" y="1600200"/>
            <a:ext cx="2286000" cy="2514599"/>
          </a:xfrm>
        </p:spPr>
      </p:pic>
      <p:pic>
        <p:nvPicPr>
          <p:cNvPr id="6" name="Content Placeholder 4" descr="newpi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828800"/>
            <a:ext cx="1828800" cy="2133600"/>
          </a:xfrm>
          <a:prstGeom prst="rect">
            <a:avLst/>
          </a:prstGeom>
        </p:spPr>
      </p:pic>
      <p:pic>
        <p:nvPicPr>
          <p:cNvPr id="9" name="Content Placeholder 4" descr="newpi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819400"/>
            <a:ext cx="3733800" cy="1053087"/>
          </a:xfrm>
          <a:prstGeom prst="rect">
            <a:avLst/>
          </a:prstGeom>
        </p:spPr>
      </p:pic>
      <p:pic>
        <p:nvPicPr>
          <p:cNvPr id="10" name="Content Placeholder 4" descr="newpic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876800"/>
            <a:ext cx="3886199" cy="1371600"/>
          </a:xfrm>
          <a:prstGeom prst="rect">
            <a:avLst/>
          </a:prstGeom>
        </p:spPr>
      </p:pic>
      <p:pic>
        <p:nvPicPr>
          <p:cNvPr id="11" name="Content Placeholder 6" descr="newpic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4114800"/>
            <a:ext cx="3276600" cy="236219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200" b="1" spc="1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Dental Treatment EXPENSIVE ???</a:t>
            </a:r>
            <a:br>
              <a:rPr lang="en-US" sz="2200" b="1" spc="1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2200" b="1" spc="1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Think Again……….</a:t>
            </a:r>
            <a:endParaRPr lang="en-US" sz="2200" b="1" spc="1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" name="Content Placeholder 7" descr="newpic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43000" contrast="-64000"/>
          </a:blip>
          <a:stretch>
            <a:fillRect/>
          </a:stretch>
        </p:blipFill>
        <p:spPr>
          <a:xfrm>
            <a:off x="1169324" y="1926608"/>
            <a:ext cx="1497676" cy="12954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80" y="1344303"/>
            <a:ext cx="3870280" cy="2694297"/>
          </a:xfrm>
        </p:spPr>
        <p:txBody>
          <a:bodyPr>
            <a:normAutofit fontScale="40000" lnSpcReduction="20000"/>
          </a:bodyPr>
          <a:lstStyle/>
          <a:p>
            <a:pPr lvl="0"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Consultation for One Year</a:t>
            </a:r>
            <a:endParaRPr lang="en-US" sz="40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Root Canal Treatment up to 1 Unit</a:t>
            </a:r>
            <a:endParaRPr lang="en-US" sz="40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Dental Crown</a:t>
            </a:r>
            <a:endParaRPr lang="en-US" sz="40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Extraction for One Year</a:t>
            </a:r>
            <a:endParaRPr lang="en-US" sz="40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Tooth </a:t>
            </a:r>
            <a:r>
              <a:rPr lang="en-US" sz="4000" b="1" dirty="0" err="1" smtClean="0">
                <a:solidFill>
                  <a:srgbClr val="002060"/>
                </a:solidFill>
              </a:rPr>
              <a:t>Coloured</a:t>
            </a:r>
            <a:r>
              <a:rPr lang="en-US" sz="4000" b="1" dirty="0" smtClean="0">
                <a:solidFill>
                  <a:srgbClr val="002060"/>
                </a:solidFill>
              </a:rPr>
              <a:t> Filling</a:t>
            </a:r>
            <a:endParaRPr lang="en-US" sz="40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Ultrasonic Scaling &amp; Polishing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Partial Dentures  up to 4 Units</a:t>
            </a:r>
          </a:p>
          <a:p>
            <a:pPr lvl="0"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Dental X-Rays</a:t>
            </a: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Oral Cancer Screening</a:t>
            </a:r>
            <a:endParaRPr lang="en-US" sz="4000" dirty="0" smtClean="0">
              <a:solidFill>
                <a:srgbClr val="002060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Tobacco Cessation Services</a:t>
            </a:r>
          </a:p>
          <a:p>
            <a:pPr>
              <a:buNone/>
            </a:pPr>
            <a:r>
              <a:rPr lang="en-US" sz="1700" b="1" dirty="0" smtClean="0"/>
              <a:t>* Terms &amp; Conditions Apply</a:t>
            </a:r>
            <a:endParaRPr lang="en-US" sz="1700" dirty="0" smtClean="0"/>
          </a:p>
          <a:p>
            <a:pPr>
              <a:buBlip>
                <a:blip r:embed="rId3"/>
              </a:buBlip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Blip>
                <a:blip r:embed="rId3"/>
              </a:buBlip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808" y="990600"/>
            <a:ext cx="4419600" cy="3231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500" b="1" i="1" u="sng" dirty="0" smtClean="0">
                <a:solidFill>
                  <a:srgbClr val="002060"/>
                </a:solidFill>
              </a:rPr>
              <a:t>Platinum Dental Treatment Plan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Rs. 4999/-* </a:t>
            </a:r>
            <a:r>
              <a:rPr lang="en-US" sz="1500" b="1" i="1" u="sng" dirty="0" smtClean="0">
                <a:solidFill>
                  <a:srgbClr val="002060"/>
                </a:solidFill>
              </a:rPr>
              <a:t>includes</a:t>
            </a:r>
            <a:endParaRPr lang="en-US" sz="1500" b="1" i="1" u="sng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5216" y="976952"/>
            <a:ext cx="4419600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500" b="1" i="1" u="sng" dirty="0" smtClean="0">
                <a:solidFill>
                  <a:srgbClr val="002060"/>
                </a:solidFill>
              </a:rPr>
              <a:t>Diamond Dental Treatment Plan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Rs. 3499/-* </a:t>
            </a:r>
            <a:r>
              <a:rPr lang="en-US" sz="1500" b="1" i="1" u="sng" dirty="0" smtClean="0">
                <a:solidFill>
                  <a:srgbClr val="002060"/>
                </a:solidFill>
              </a:rPr>
              <a:t>includes</a:t>
            </a:r>
            <a:endParaRPr lang="en-US" sz="1500" b="1" i="1" u="sng" dirty="0">
              <a:solidFill>
                <a:srgbClr val="002060"/>
              </a:solidFill>
            </a:endParaRPr>
          </a:p>
        </p:txBody>
      </p:sp>
      <p:pic>
        <p:nvPicPr>
          <p:cNvPr id="19" name="Content Placeholder 7" descr="newpic3.jpg"/>
          <p:cNvPicPr>
            <a:picLocks noChangeAspect="1"/>
          </p:cNvPicPr>
          <p:nvPr/>
        </p:nvPicPr>
        <p:blipFill>
          <a:blip r:embed="rId4" cstate="print">
            <a:lum bright="41000" contrast="-52000"/>
          </a:blip>
          <a:stretch>
            <a:fillRect/>
          </a:stretch>
        </p:blipFill>
        <p:spPr>
          <a:xfrm>
            <a:off x="5486400" y="1752600"/>
            <a:ext cx="1676400" cy="16002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784680" y="1401169"/>
            <a:ext cx="4191000" cy="2408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Consultation for One Year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Free Root Canal Treatment up to 1 Unit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Free Extraction for One Year</a:t>
            </a:r>
            <a:endParaRPr lang="en-US" sz="4000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Silver Amalgam Filling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Ultrasonic Scaling &amp; Polishing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Partial Dentures up to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Units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Dental X-Rays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Oral Cancer Screening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Tobacco Cessation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Terms &amp; Conditions Apply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Content Placeholder 7" descr="newpi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648200"/>
            <a:ext cx="1499600" cy="1295400"/>
          </a:xfrm>
          <a:prstGeom prst="rect">
            <a:avLst/>
          </a:prstGeom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80033" y="228600"/>
            <a:ext cx="685800" cy="609600"/>
            <a:chOff x="3077" y="3322"/>
            <a:chExt cx="5942" cy="5721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2752" y="4020235"/>
            <a:ext cx="4419600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500" b="1" i="1" u="sng" dirty="0" smtClean="0">
                <a:solidFill>
                  <a:srgbClr val="002060"/>
                </a:solidFill>
              </a:rPr>
              <a:t>Silver Dental Treatment Plan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Rs. 499/-* </a:t>
            </a:r>
            <a:r>
              <a:rPr lang="en-US" sz="1500" b="1" i="1" u="sng" dirty="0" smtClean="0">
                <a:solidFill>
                  <a:srgbClr val="002060"/>
                </a:solidFill>
              </a:rPr>
              <a:t>includes</a:t>
            </a:r>
            <a:endParaRPr lang="en-US" sz="1500" b="1" i="1" u="sng" dirty="0">
              <a:solidFill>
                <a:srgbClr val="00206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31936" y="4378655"/>
            <a:ext cx="4263864" cy="955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Consultation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Ultrasonic Scaling &amp; Polishing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Dental X-Rays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Terms &amp; Conditions Apply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6592" y="4011304"/>
            <a:ext cx="4419600" cy="3231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500" b="1" i="1" u="sng" dirty="0" smtClean="0">
                <a:solidFill>
                  <a:srgbClr val="002060"/>
                </a:solidFill>
              </a:rPr>
              <a:t>Gold Dental Treatment Plan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Rs. 1999/-* </a:t>
            </a:r>
            <a:r>
              <a:rPr lang="en-US" sz="1500" b="1" i="1" u="sng" dirty="0" smtClean="0">
                <a:solidFill>
                  <a:srgbClr val="002060"/>
                </a:solidFill>
              </a:rPr>
              <a:t>includes</a:t>
            </a:r>
            <a:endParaRPr lang="en-US" sz="1500" b="1" i="1" u="sng" dirty="0">
              <a:solidFill>
                <a:srgbClr val="00206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00600" y="4370697"/>
            <a:ext cx="4191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Consultation for One Year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Extraction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(Non- Surgical)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One Year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Silver Amalgam Filling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sz="3400" b="1" dirty="0" smtClean="0">
                <a:solidFill>
                  <a:srgbClr val="002060"/>
                </a:solidFill>
              </a:rPr>
              <a:t>Free Temporary Filling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Ultrasonic Scaling (Twice in a Year)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Dental X-Rays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Oral Cancer Screening</a:t>
            </a: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Terms &amp; Conditions Apply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320" y="5293057"/>
            <a:ext cx="4419600" cy="954107"/>
          </a:xfrm>
          <a:prstGeom prst="rect">
            <a:avLst/>
          </a:prstGeom>
          <a:solidFill>
            <a:srgbClr val="9149C7"/>
          </a:solidFill>
          <a:ln>
            <a:solidFill>
              <a:schemeClr val="bg1">
                <a:lumMod val="85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ln>
                  <a:solidFill>
                    <a:srgbClr val="FFFF00"/>
                  </a:solidFill>
                </a:ln>
                <a:noFill/>
              </a:rPr>
              <a:t>Quality Care, Comfort</a:t>
            </a:r>
          </a:p>
          <a:p>
            <a:pPr lvl="0" algn="ctr"/>
            <a:r>
              <a:rPr lang="en-US" sz="2800" b="1" dirty="0" smtClean="0">
                <a:ln>
                  <a:solidFill>
                    <a:srgbClr val="FFFF00"/>
                  </a:solidFill>
                </a:ln>
                <a:noFill/>
              </a:rPr>
              <a:t>And Affordable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9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spc="100" dirty="0" smtClean="0">
                <a:solidFill>
                  <a:srgbClr val="FFFF00"/>
                </a:solidFill>
                <a:latin typeface="Arial Rounded MT Bold" pitchFamily="34" charset="0"/>
              </a:rPr>
              <a:t>OFFERS</a:t>
            </a:r>
            <a:r>
              <a:rPr lang="en-US" sz="2200" b="1" spc="100" dirty="0" smtClean="0">
                <a:solidFill>
                  <a:srgbClr val="FFC000"/>
                </a:solidFill>
                <a:latin typeface="Arial Rounded MT Bold" pitchFamily="34" charset="0"/>
              </a:rPr>
              <a:t>…….</a:t>
            </a:r>
            <a:r>
              <a:rPr lang="en-US" sz="2200" b="1" spc="100" dirty="0" smtClean="0">
                <a:latin typeface="Arial Rounded MT Bold" pitchFamily="34" charset="0"/>
              </a:rPr>
              <a:t>hard to say </a:t>
            </a:r>
            <a:r>
              <a:rPr lang="en-US" sz="2800" b="1" spc="100" dirty="0" smtClean="0">
                <a:solidFill>
                  <a:srgbClr val="FF0000"/>
                </a:solidFill>
                <a:latin typeface="Arial Rounded MT Bold" pitchFamily="34" charset="0"/>
              </a:rPr>
              <a:t>NO</a:t>
            </a:r>
            <a:r>
              <a:rPr lang="en-US" sz="2800" b="1" spc="100" dirty="0" smtClean="0">
                <a:latin typeface="Arial Rounded MT Bold" pitchFamily="34" charset="0"/>
              </a:rPr>
              <a:t>!!!</a:t>
            </a:r>
            <a:endParaRPr lang="en-US" sz="2800" b="1" spc="100" dirty="0">
              <a:latin typeface="Arial Rounded MT Bold" pitchFamily="34" charset="0"/>
            </a:endParaRPr>
          </a:p>
        </p:txBody>
      </p:sp>
      <p:pic>
        <p:nvPicPr>
          <p:cNvPr id="8" name="Content Placeholder 7" descr="newpic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69324" y="1975238"/>
            <a:ext cx="1497676" cy="119814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72903"/>
            <a:ext cx="4038600" cy="2541897"/>
          </a:xfrm>
        </p:spPr>
        <p:txBody>
          <a:bodyPr>
            <a:normAutofit fontScale="77500" lnSpcReduction="20000"/>
          </a:bodyPr>
          <a:lstStyle/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Consultation for One Year</a:t>
            </a:r>
          </a:p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Extraction of Milk Tooth up to 1 Unit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</a:t>
            </a:r>
            <a:r>
              <a:rPr lang="en-US" sz="2100" b="1" dirty="0" err="1" smtClean="0">
                <a:solidFill>
                  <a:srgbClr val="002060"/>
                </a:solidFill>
              </a:rPr>
              <a:t>Pulpectomy</a:t>
            </a:r>
            <a:r>
              <a:rPr lang="en-US" sz="2100" b="1" dirty="0" smtClean="0">
                <a:solidFill>
                  <a:srgbClr val="002060"/>
                </a:solidFill>
              </a:rPr>
              <a:t> up to 1 Unit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S. S. Crown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Fluoride Application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Tooth </a:t>
            </a:r>
            <a:r>
              <a:rPr lang="en-US" sz="2100" b="1" dirty="0" err="1" smtClean="0">
                <a:solidFill>
                  <a:srgbClr val="002060"/>
                </a:solidFill>
              </a:rPr>
              <a:t>Coloured</a:t>
            </a:r>
            <a:r>
              <a:rPr lang="en-US" sz="2100" b="1" dirty="0" smtClean="0">
                <a:solidFill>
                  <a:srgbClr val="002060"/>
                </a:solidFill>
              </a:rPr>
              <a:t> Filling up to 2 Unit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Ultrasonic Scaling </a:t>
            </a:r>
          </a:p>
          <a:p>
            <a:pPr lvl="0">
              <a:buBlip>
                <a:blip r:embed="rId3"/>
              </a:buBlip>
            </a:pPr>
            <a:r>
              <a:rPr lang="en-US" sz="2100" b="1" dirty="0" smtClean="0">
                <a:solidFill>
                  <a:srgbClr val="002060"/>
                </a:solidFill>
              </a:rPr>
              <a:t>Free Dental X-Rays</a:t>
            </a:r>
          </a:p>
          <a:p>
            <a:pPr>
              <a:buNone/>
            </a:pPr>
            <a:r>
              <a:rPr lang="en-US" sz="1700" b="1" dirty="0" smtClean="0"/>
              <a:t>* </a:t>
            </a:r>
            <a:r>
              <a:rPr lang="en-US" sz="1000" b="1" dirty="0" smtClean="0"/>
              <a:t>Terms &amp; Conditions Apply</a:t>
            </a:r>
          </a:p>
          <a:p>
            <a:pPr>
              <a:buNone/>
            </a:pPr>
            <a:r>
              <a:rPr lang="en-US" sz="1700" b="1" dirty="0" smtClean="0"/>
              <a:t>* </a:t>
            </a:r>
            <a:r>
              <a:rPr lang="en-US" sz="1100" b="1" dirty="0" smtClean="0"/>
              <a:t>Kids Age should be 5 yrs to 12 yrs</a:t>
            </a:r>
            <a:endParaRPr lang="en-US" sz="1100" dirty="0" smtClean="0"/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808" y="1124635"/>
            <a:ext cx="4419600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500" b="1" i="1" u="sng" dirty="0" smtClean="0">
                <a:solidFill>
                  <a:srgbClr val="002060"/>
                </a:solidFill>
              </a:rPr>
              <a:t>Kids Dental Treatment Plan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Rs. 1499/-* </a:t>
            </a:r>
            <a:r>
              <a:rPr lang="en-US" sz="1500" b="1" i="1" u="sng" dirty="0" smtClean="0">
                <a:solidFill>
                  <a:srgbClr val="002060"/>
                </a:solidFill>
              </a:rPr>
              <a:t>includes</a:t>
            </a:r>
            <a:endParaRPr lang="en-US" sz="1500" b="1" i="1" u="sng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5216" y="1124635"/>
            <a:ext cx="4419600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500" b="1" i="1" u="sng" dirty="0" smtClean="0">
                <a:solidFill>
                  <a:srgbClr val="002060"/>
                </a:solidFill>
              </a:rPr>
              <a:t>Beauty Package Plan </a:t>
            </a:r>
            <a:r>
              <a:rPr lang="en-US" sz="1500" b="1" i="1" u="sng" dirty="0" smtClean="0">
                <a:solidFill>
                  <a:srgbClr val="FF0000"/>
                </a:solidFill>
              </a:rPr>
              <a:t>Rs. 6000/-* </a:t>
            </a:r>
            <a:r>
              <a:rPr lang="en-US" sz="1500" b="1" i="1" u="sng" dirty="0" smtClean="0">
                <a:solidFill>
                  <a:srgbClr val="002060"/>
                </a:solidFill>
              </a:rPr>
              <a:t>includes</a:t>
            </a:r>
            <a:endParaRPr lang="en-US" sz="1500" b="1" i="1" u="sng" dirty="0">
              <a:solidFill>
                <a:srgbClr val="002060"/>
              </a:solidFill>
            </a:endParaRPr>
          </a:p>
        </p:txBody>
      </p:sp>
      <p:pic>
        <p:nvPicPr>
          <p:cNvPr id="19" name="Content Placeholder 7" descr="newpic3.jpg"/>
          <p:cNvPicPr>
            <a:picLocks noChangeAspect="1"/>
          </p:cNvPicPr>
          <p:nvPr/>
        </p:nvPicPr>
        <p:blipFill>
          <a:blip r:embed="rId4" cstate="print">
            <a:lum bright="41000" contrast="-52000"/>
          </a:blip>
          <a:stretch>
            <a:fillRect/>
          </a:stretch>
        </p:blipFill>
        <p:spPr>
          <a:xfrm>
            <a:off x="5562600" y="1752600"/>
            <a:ext cx="1447800" cy="1371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784680" y="1621809"/>
            <a:ext cx="4191000" cy="173099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Consultation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Tooth </a:t>
            </a:r>
            <a:r>
              <a:rPr lang="en-US" sz="4000" b="1" dirty="0" err="1" smtClean="0">
                <a:solidFill>
                  <a:srgbClr val="002060"/>
                </a:solidFill>
              </a:rPr>
              <a:t>Coloured</a:t>
            </a:r>
            <a:r>
              <a:rPr lang="en-US" sz="4000" b="1" dirty="0" smtClean="0">
                <a:solidFill>
                  <a:srgbClr val="002060"/>
                </a:solidFill>
              </a:rPr>
              <a:t> Filling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lang="en-US" sz="4000" b="1" dirty="0" smtClean="0">
                <a:solidFill>
                  <a:srgbClr val="002060"/>
                </a:solidFill>
              </a:rPr>
              <a:t>Free Tooth </a:t>
            </a:r>
            <a:r>
              <a:rPr lang="en-US" sz="4000" b="1" dirty="0" err="1" smtClean="0">
                <a:solidFill>
                  <a:srgbClr val="002060"/>
                </a:solidFill>
              </a:rPr>
              <a:t>Jewellery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Blip>
                <a:blip r:embed="rId3"/>
              </a:buBlip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Broken Tooth Restoration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Ultrasonic Scaling &amp; Polishing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Free Tooth Whitening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Terms &amp; Conditions Apply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Content Placeholder 7" descr="newpi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343400"/>
            <a:ext cx="1371600" cy="1143000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80033" y="228600"/>
            <a:ext cx="685800" cy="609600"/>
            <a:chOff x="3077" y="3322"/>
            <a:chExt cx="5942" cy="5721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4343400" y="3810000"/>
            <a:ext cx="4648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Consultation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10% on Dental Surgery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15% on Regular Dentistry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10% &amp; 20% on Removable &amp; Fixed Prosthesis respectively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on Endodontic Treatment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Oral Cancer Screening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Terms &amp; Conditions Apply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3426023"/>
            <a:ext cx="4419600" cy="30777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1" u="sng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Senior Citizens 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</a:rPr>
              <a:t>‘ASHIRWAD’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b="1" i="1" u="sng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Plan includes </a:t>
            </a:r>
            <a:endParaRPr lang="en-US" sz="1400" b="1" i="1" u="sng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227493"/>
            <a:ext cx="373388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SMILE PLEASE </a:t>
            </a:r>
            <a:r>
              <a:rPr lang="en-US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noFill/>
              </a:rPr>
              <a:t>presents First time in </a:t>
            </a:r>
            <a:r>
              <a:rPr lang="en-US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New </a:t>
            </a:r>
            <a:r>
              <a:rPr lang="en-US" sz="28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Alipur</a:t>
            </a:r>
            <a:r>
              <a:rPr lang="en-US" sz="2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noFill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6172200"/>
            <a:ext cx="8458200" cy="36933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avail more Lucrative </a:t>
            </a:r>
            <a:r>
              <a:rPr lang="en-US" b="1" dirty="0" smtClean="0">
                <a:solidFill>
                  <a:srgbClr val="002060"/>
                </a:solidFill>
              </a:rPr>
              <a:t>Discounts</a:t>
            </a:r>
            <a:r>
              <a:rPr lang="en-US" dirty="0" smtClean="0">
                <a:solidFill>
                  <a:srgbClr val="FF0000"/>
                </a:solidFill>
              </a:rPr>
              <a:t> on </a:t>
            </a:r>
            <a:r>
              <a:rPr lang="en-US" b="1" dirty="0" smtClean="0">
                <a:solidFill>
                  <a:srgbClr val="FF0000"/>
                </a:solidFill>
              </a:rPr>
              <a:t>Smile Designing </a:t>
            </a:r>
            <a:r>
              <a:rPr lang="en-US" dirty="0" smtClean="0">
                <a:solidFill>
                  <a:srgbClr val="FF0000"/>
                </a:solidFill>
              </a:rPr>
              <a:t>please contact………….</a:t>
            </a:r>
            <a:r>
              <a:rPr lang="en-US" b="1" dirty="0" smtClean="0">
                <a:solidFill>
                  <a:srgbClr val="002060"/>
                </a:solidFill>
              </a:rPr>
              <a:t>9051030343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octor Thank you no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762000"/>
            <a:ext cx="4419600" cy="4648199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1304" y="58674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Should We arrange an Appointment for you?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70849" y="633480"/>
            <a:ext cx="976952" cy="914400"/>
            <a:chOff x="3077" y="3322"/>
            <a:chExt cx="5942" cy="5721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 Rounded MT Bold" pitchFamily="34" charset="0"/>
              </a:rPr>
              <a:t>DENTISTRY</a:t>
            </a:r>
            <a:endParaRPr lang="en-US" sz="6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" name="Content Placeholder 4" descr="p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68816" y="2895600"/>
            <a:ext cx="2368968" cy="23622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5410200" cy="4373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OVERVIEW (CONTD..)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en-US" sz="2400" dirty="0" smtClean="0"/>
              <a:t>Dentists provide instruction on diet, brushing, flossing, the use of fluorides, and the other aspects of dental care. They also administer anesthetics and write prescriptions for antibiotics &amp; other medications.</a:t>
            </a:r>
          </a:p>
          <a:p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Your</a:t>
            </a:r>
            <a:r>
              <a:rPr lang="en-US" b="1" dirty="0" smtClean="0"/>
              <a:t> </a:t>
            </a:r>
            <a:r>
              <a:rPr lang="en-US" dirty="0" smtClean="0"/>
              <a:t>smile can be your best </a:t>
            </a:r>
            <a:r>
              <a:rPr lang="en-US" sz="8000" b="1" dirty="0" smtClean="0">
                <a:solidFill>
                  <a:srgbClr val="FF0000"/>
                </a:solidFill>
              </a:rPr>
              <a:t>Asset…..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295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Arrange for a consultation to discuss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				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Your beautiful smile!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SMILE PLEASE</a:t>
            </a:r>
            <a:b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ONE STOP SMILE SHOP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 MULTI SPECIALTY DENTAL UNIT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				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New </a:t>
            </a:r>
            <a:r>
              <a:rPr lang="en-US" b="1" dirty="0" err="1" smtClean="0">
                <a:solidFill>
                  <a:srgbClr val="00B050"/>
                </a:solidFill>
              </a:rPr>
              <a:t>Alipur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p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04999"/>
            <a:ext cx="4572000" cy="3124201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81000"/>
            <a:ext cx="941387" cy="938212"/>
            <a:chOff x="3077" y="3322"/>
            <a:chExt cx="5942" cy="5721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LOCATION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52600" y="1371600"/>
            <a:ext cx="5638800" cy="2819400"/>
            <a:chOff x="1752600" y="1371600"/>
            <a:chExt cx="5638800" cy="2819400"/>
          </a:xfrm>
        </p:grpSpPr>
        <p:sp>
          <p:nvSpPr>
            <p:cNvPr id="7" name="Rounded Rectangle 6"/>
            <p:cNvSpPr/>
            <p:nvPr/>
          </p:nvSpPr>
          <p:spPr>
            <a:xfrm>
              <a:off x="1752600" y="1371600"/>
              <a:ext cx="5638800" cy="2819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905000" y="1461448"/>
              <a:ext cx="5334000" cy="2590800"/>
              <a:chOff x="1904997" y="2438400"/>
              <a:chExt cx="5410203" cy="2590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09800" y="3429000"/>
                <a:ext cx="4822208" cy="457200"/>
                <a:chOff x="2209800" y="3429000"/>
                <a:chExt cx="4822208" cy="45720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209800" y="3429000"/>
                  <a:ext cx="4800600" cy="1588"/>
                </a:xfrm>
                <a:prstGeom prst="line">
                  <a:avLst/>
                </a:prstGeom>
                <a:ln w="254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231408" y="3884612"/>
                  <a:ext cx="4800600" cy="1588"/>
                </a:xfrm>
                <a:prstGeom prst="line">
                  <a:avLst/>
                </a:prstGeom>
                <a:ln w="2540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ctangle 11"/>
              <p:cNvSpPr/>
              <p:nvPr/>
            </p:nvSpPr>
            <p:spPr>
              <a:xfrm>
                <a:off x="3200400" y="2590800"/>
                <a:ext cx="685800" cy="7290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6" name="AutoShape 2"/>
              <p:cNvCxnSpPr>
                <a:cxnSpLocks noChangeShapeType="1"/>
              </p:cNvCxnSpPr>
              <p:nvPr/>
            </p:nvCxnSpPr>
            <p:spPr bwMode="auto">
              <a:xfrm>
                <a:off x="2819400" y="2819400"/>
                <a:ext cx="400050" cy="325437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1905000" y="2438400"/>
                <a:ext cx="914400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Gupta Sweets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18" name="Picture 17" descr="smileytooth1.jpg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181600" y="2438400"/>
                <a:ext cx="762000" cy="976952"/>
              </a:xfrm>
              <a:prstGeom prst="rect">
                <a:avLst/>
              </a:prstGeom>
            </p:spPr>
          </p:pic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 rot="10800000" flipV="1">
                <a:off x="5867400" y="2819400"/>
                <a:ext cx="457200" cy="3048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6248400" y="2514600"/>
                <a:ext cx="10668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rPr>
                  <a:t>SMILE PLEASE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rot="10800000" flipV="1">
                <a:off x="3124200" y="3886200"/>
                <a:ext cx="1143000" cy="1066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3962400"/>
                <a:ext cx="16764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New </a:t>
                </a:r>
                <a:r>
                  <a:rPr kumimoji="0" lang="en-U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Alipur</a:t>
                </a: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Triangular Park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6096000" y="4267200"/>
                <a:ext cx="990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</a:rPr>
                  <a:t>United Bank of India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29200" y="3962400"/>
                <a:ext cx="685800" cy="6858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AutoShape 2"/>
              <p:cNvCxnSpPr>
                <a:cxnSpLocks noChangeShapeType="1"/>
              </p:cNvCxnSpPr>
              <p:nvPr/>
            </p:nvCxnSpPr>
            <p:spPr bwMode="auto">
              <a:xfrm>
                <a:off x="5715000" y="4419600"/>
                <a:ext cx="533400" cy="4572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</p:cxn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 rot="10800000">
                <a:off x="1904997" y="3581399"/>
                <a:ext cx="609602" cy="152398"/>
              </a:xfrm>
              <a:prstGeom prst="rightArrow">
                <a:avLst>
                  <a:gd name="adj1" fmla="val 50000"/>
                  <a:gd name="adj2" fmla="val 1598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6629400" y="3581400"/>
                <a:ext cx="536575" cy="121919"/>
              </a:xfrm>
              <a:prstGeom prst="rightArrow">
                <a:avLst>
                  <a:gd name="adj1" fmla="val 50000"/>
                  <a:gd name="adj2" fmla="val 1598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2514600" y="3429000"/>
                <a:ext cx="1219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New </a:t>
                </a: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Alipur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Petrol Pump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7" name="Text Box 13"/>
              <p:cNvSpPr txBox="1">
                <a:spLocks noChangeArrowheads="1"/>
              </p:cNvSpPr>
              <p:nvPr/>
            </p:nvSpPr>
            <p:spPr bwMode="auto">
              <a:xfrm>
                <a:off x="5638800" y="3429000"/>
                <a:ext cx="914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Tatatala</a:t>
                </a: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685800" y="4495800"/>
            <a:ext cx="7772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 Rounded MT Bold" pitchFamily="34" charset="0"/>
              </a:rPr>
              <a:t>SP-146 B. M. SARANI, GROUND FLOOR, NEW ALIPUR, KOLKATA-700  053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REMEDY HOURS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:</a:t>
            </a:r>
          </a:p>
          <a:p>
            <a:pPr algn="ctr"/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Monday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to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Saturday </a:t>
            </a:r>
            <a:r>
              <a:rPr lang="en-US" dirty="0" smtClean="0">
                <a:latin typeface="Arial Rounded MT Bold" pitchFamily="34" charset="0"/>
              </a:rPr>
              <a:t>8 am to 10 pm</a:t>
            </a:r>
            <a:r>
              <a:rPr lang="en-US" b="1" dirty="0" smtClean="0">
                <a:latin typeface="Arial Rounded MT Bold" pitchFamily="34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Sunday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9 am to 6 pm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Our Specialties: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85999"/>
          </a:xfrm>
        </p:spPr>
        <p:txBody>
          <a:bodyPr>
            <a:normAutofit fontScale="85000" lnSpcReduction="20000"/>
          </a:bodyPr>
          <a:lstStyle/>
          <a:p>
            <a:pPr lvl="0">
              <a:buBlip>
                <a:blip r:embed="rId2"/>
              </a:buBlip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Tooth Extraction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Tooth Bleaching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Scaling &amp; Filling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Single Sitting RCT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Crowning &amp; Bridging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Blip>
                <a:blip r:embed="rId2"/>
              </a:buBlip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Broken Tooth Restoration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8" name="Content Placeholder 7" descr="newpic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3962400"/>
            <a:ext cx="3962400" cy="22860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4038600"/>
            <a:ext cx="4038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Wisdom Tooth Extraction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Tooth Lamination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Orthodontic Treatment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Pediatric Treatment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Oral Pathology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Diastema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Closure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7" descr="newpi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9130" y="1447800"/>
            <a:ext cx="3411940" cy="2286000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85800" y="381000"/>
            <a:ext cx="838200" cy="838200"/>
            <a:chOff x="3077" y="3322"/>
            <a:chExt cx="5942" cy="572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70848"/>
            <a:ext cx="7772400" cy="5333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</a:t>
            </a:r>
            <a:r>
              <a:rPr lang="en-US" dirty="0" smtClean="0">
                <a:solidFill>
                  <a:srgbClr val="FF0000"/>
                </a:solidFill>
              </a:rPr>
              <a:t>mission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vision…….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229600" cy="12192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MISSION:</a:t>
            </a:r>
          </a:p>
          <a:p>
            <a:pPr algn="just">
              <a:lnSpc>
                <a:spcPct val="120000"/>
              </a:lnSpc>
            </a:pPr>
            <a:r>
              <a:rPr lang="en-US" sz="7200" dirty="0" smtClean="0">
                <a:solidFill>
                  <a:schemeClr val="tx1"/>
                </a:solidFill>
              </a:rPr>
              <a:t>Our eminent team of doctors are committed to provide this care in a relaxing, comfortable atmosphere based on trust and respect. To provide wide range of high quality dental services at an affordable price to the patients.  </a:t>
            </a:r>
          </a:p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09600" y="3048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VISION:</a:t>
            </a:r>
          </a:p>
          <a:p>
            <a:pPr algn="just"/>
            <a:r>
              <a:rPr lang="en-US" dirty="0" smtClean="0"/>
              <a:t>To deliver the highest quality dental care that will enhance our patients' health, appearance, and self-esteem.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ew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10000"/>
            <a:ext cx="3657600" cy="2468880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33400" y="381000"/>
            <a:ext cx="838200" cy="838200"/>
            <a:chOff x="3077" y="3322"/>
            <a:chExt cx="5942" cy="5721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3077" y="3322"/>
              <a:ext cx="5942" cy="5639"/>
            </a:xfrm>
            <a:prstGeom prst="ellipse">
              <a:avLst/>
            </a:prstGeom>
            <a:solidFill>
              <a:srgbClr val="4E6128"/>
            </a:solidFill>
            <a:ln w="9525">
              <a:solidFill>
                <a:srgbClr val="4E612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39029590">
              <a:off x="4874" y="3045"/>
              <a:ext cx="3037" cy="4596"/>
            </a:xfrm>
            <a:custGeom>
              <a:avLst/>
              <a:gdLst>
                <a:gd name="G0" fmla="+- 7123 0 0"/>
                <a:gd name="G1" fmla="+- 10767918 0 0"/>
                <a:gd name="G2" fmla="+- 0 0 10767918"/>
                <a:gd name="T0" fmla="*/ 0 256 1"/>
                <a:gd name="T1" fmla="*/ 180 256 1"/>
                <a:gd name="G3" fmla="+- 10767918 T0 T1"/>
                <a:gd name="T2" fmla="*/ 0 256 1"/>
                <a:gd name="T3" fmla="*/ 90 256 1"/>
                <a:gd name="G4" fmla="+- 10767918 T2 T3"/>
                <a:gd name="G5" fmla="*/ G4 2 1"/>
                <a:gd name="T4" fmla="*/ 90 256 1"/>
                <a:gd name="T5" fmla="*/ 0 256 1"/>
                <a:gd name="G6" fmla="+- 10767918 T4 T5"/>
                <a:gd name="G7" fmla="*/ G6 2 1"/>
                <a:gd name="G8" fmla="abs 1076791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3"/>
                <a:gd name="G18" fmla="*/ 7123 1 2"/>
                <a:gd name="G19" fmla="+- G18 5400 0"/>
                <a:gd name="G20" fmla="cos G19 10767918"/>
                <a:gd name="G21" fmla="sin G19 10767918"/>
                <a:gd name="G22" fmla="+- G20 10800 0"/>
                <a:gd name="G23" fmla="+- G21 10800 0"/>
                <a:gd name="G24" fmla="+- 10800 0 G20"/>
                <a:gd name="G25" fmla="+- 7123 10800 0"/>
                <a:gd name="G26" fmla="?: G9 G17 G25"/>
                <a:gd name="G27" fmla="?: G9 0 21600"/>
                <a:gd name="G28" fmla="cos 10800 10767918"/>
                <a:gd name="G29" fmla="sin 10800 10767918"/>
                <a:gd name="G30" fmla="sin 7123 10767918"/>
                <a:gd name="G31" fmla="+- G28 10800 0"/>
                <a:gd name="G32" fmla="+- G29 10800 0"/>
                <a:gd name="G33" fmla="+- G30 10800 0"/>
                <a:gd name="G34" fmla="?: G4 0 G31"/>
                <a:gd name="G35" fmla="?: 10767918 G34 0"/>
                <a:gd name="G36" fmla="?: G6 G35 G31"/>
                <a:gd name="G37" fmla="+- 21600 0 G36"/>
                <a:gd name="G38" fmla="?: G4 0 G33"/>
                <a:gd name="G39" fmla="?: 1076791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72 w 21600"/>
                <a:gd name="T15" fmla="*/ 13224 h 21600"/>
                <a:gd name="T16" fmla="*/ 10800 w 21600"/>
                <a:gd name="T17" fmla="*/ 3677 h 21600"/>
                <a:gd name="T18" fmla="*/ 19428 w 21600"/>
                <a:gd name="T19" fmla="*/ 1322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942" y="12726"/>
                  </a:moveTo>
                  <a:cubicBezTo>
                    <a:pt x="3766" y="12099"/>
                    <a:pt x="3677" y="11451"/>
                    <a:pt x="3677" y="10800"/>
                  </a:cubicBezTo>
                  <a:cubicBezTo>
                    <a:pt x="3677" y="6866"/>
                    <a:pt x="6866" y="3677"/>
                    <a:pt x="10800" y="3677"/>
                  </a:cubicBezTo>
                  <a:cubicBezTo>
                    <a:pt x="14733" y="3677"/>
                    <a:pt x="17923" y="6866"/>
                    <a:pt x="17923" y="10800"/>
                  </a:cubicBezTo>
                  <a:cubicBezTo>
                    <a:pt x="17923" y="11451"/>
                    <a:pt x="17833" y="12099"/>
                    <a:pt x="17657" y="12726"/>
                  </a:cubicBezTo>
                  <a:lnTo>
                    <a:pt x="21197" y="13721"/>
                  </a:lnTo>
                  <a:cubicBezTo>
                    <a:pt x="21464" y="12770"/>
                    <a:pt x="21600" y="1178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787"/>
                    <a:pt x="135" y="12770"/>
                    <a:pt x="402" y="137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rot="7322316">
              <a:off x="4542" y="4528"/>
              <a:ext cx="2824" cy="4594"/>
            </a:xfrm>
            <a:custGeom>
              <a:avLst/>
              <a:gdLst>
                <a:gd name="G0" fmla="+- 7150 0 0"/>
                <a:gd name="G1" fmla="+- 10320406 0 0"/>
                <a:gd name="G2" fmla="+- 0 0 10320406"/>
                <a:gd name="T0" fmla="*/ 0 256 1"/>
                <a:gd name="T1" fmla="*/ 180 256 1"/>
                <a:gd name="G3" fmla="+- 10320406 T0 T1"/>
                <a:gd name="T2" fmla="*/ 0 256 1"/>
                <a:gd name="T3" fmla="*/ 90 256 1"/>
                <a:gd name="G4" fmla="+- 10320406 T2 T3"/>
                <a:gd name="G5" fmla="*/ G4 2 1"/>
                <a:gd name="T4" fmla="*/ 90 256 1"/>
                <a:gd name="T5" fmla="*/ 0 256 1"/>
                <a:gd name="G6" fmla="+- 10320406 T4 T5"/>
                <a:gd name="G7" fmla="*/ G6 2 1"/>
                <a:gd name="G8" fmla="abs 1032040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0"/>
                <a:gd name="G18" fmla="*/ 7150 1 2"/>
                <a:gd name="G19" fmla="+- G18 5400 0"/>
                <a:gd name="G20" fmla="cos G19 10320406"/>
                <a:gd name="G21" fmla="sin G19 10320406"/>
                <a:gd name="G22" fmla="+- G20 10800 0"/>
                <a:gd name="G23" fmla="+- G21 10800 0"/>
                <a:gd name="G24" fmla="+- 10800 0 G20"/>
                <a:gd name="G25" fmla="+- 7150 10800 0"/>
                <a:gd name="G26" fmla="?: G9 G17 G25"/>
                <a:gd name="G27" fmla="?: G9 0 21600"/>
                <a:gd name="G28" fmla="cos 10800 10320406"/>
                <a:gd name="G29" fmla="sin 10800 10320406"/>
                <a:gd name="G30" fmla="sin 7150 10320406"/>
                <a:gd name="G31" fmla="+- G28 10800 0"/>
                <a:gd name="G32" fmla="+- G29 10800 0"/>
                <a:gd name="G33" fmla="+- G30 10800 0"/>
                <a:gd name="G34" fmla="?: G4 0 G31"/>
                <a:gd name="G35" fmla="?: 10320406 G34 0"/>
                <a:gd name="G36" fmla="?: G6 G35 G31"/>
                <a:gd name="G37" fmla="+- 21600 0 G36"/>
                <a:gd name="G38" fmla="?: G4 0 G33"/>
                <a:gd name="G39" fmla="?: 1032040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509 w 21600"/>
                <a:gd name="T15" fmla="*/ 14237 h 21600"/>
                <a:gd name="T16" fmla="*/ 10800 w 21600"/>
                <a:gd name="T17" fmla="*/ 3650 h 21600"/>
                <a:gd name="T18" fmla="*/ 19091 w 21600"/>
                <a:gd name="T19" fmla="*/ 1423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3538"/>
                  </a:moveTo>
                  <a:cubicBezTo>
                    <a:pt x="3835" y="12670"/>
                    <a:pt x="3650" y="11739"/>
                    <a:pt x="3650" y="10800"/>
                  </a:cubicBezTo>
                  <a:cubicBezTo>
                    <a:pt x="3650" y="6851"/>
                    <a:pt x="6851" y="3650"/>
                    <a:pt x="10800" y="3650"/>
                  </a:cubicBezTo>
                  <a:cubicBezTo>
                    <a:pt x="14748" y="3650"/>
                    <a:pt x="17950" y="6851"/>
                    <a:pt x="17950" y="10800"/>
                  </a:cubicBezTo>
                  <a:cubicBezTo>
                    <a:pt x="17950" y="11739"/>
                    <a:pt x="17764" y="12670"/>
                    <a:pt x="17404" y="13538"/>
                  </a:cubicBezTo>
                  <a:lnTo>
                    <a:pt x="20776" y="14937"/>
                  </a:lnTo>
                  <a:cubicBezTo>
                    <a:pt x="21320" y="13625"/>
                    <a:pt x="21600" y="1221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19"/>
                    <a:pt x="279" y="13625"/>
                    <a:pt x="823" y="1493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5551" y="5222"/>
              <a:ext cx="739" cy="382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Treatment Procedures </a:t>
            </a:r>
            <a:r>
              <a:rPr lang="en-US" dirty="0" smtClean="0"/>
              <a:t>done by our </a:t>
            </a:r>
            <a:r>
              <a:rPr lang="en-US" b="1" dirty="0" smtClean="0">
                <a:solidFill>
                  <a:srgbClr val="7030A0"/>
                </a:solidFill>
              </a:rPr>
              <a:t>Specialist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Doctors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BEFORE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500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1"/>
            <a:ext cx="4040188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3" y="2286000"/>
            <a:ext cx="4038599" cy="34290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i="1" dirty="0" smtClean="0"/>
              <a:t>Treatment Procedures </a:t>
            </a:r>
            <a:r>
              <a:rPr lang="en-US" dirty="0" err="1" smtClean="0"/>
              <a:t>Contd</a:t>
            </a:r>
            <a:r>
              <a:rPr lang="en-US" dirty="0" smtClean="0"/>
              <a:t>…..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BEFORE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S500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40188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S5000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86000"/>
            <a:ext cx="4041775" cy="3429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798</Words>
  <Application>Microsoft Office PowerPoint</Application>
  <PresentationFormat>On-screen Show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DENTISTRY</vt:lpstr>
      <vt:lpstr>DENTISTRY</vt:lpstr>
      <vt:lpstr>Your smile can be your best Asset…..</vt:lpstr>
      <vt:lpstr>SMILE PLEASE ONE STOP SMILE SHOP</vt:lpstr>
      <vt:lpstr>LOCATION</vt:lpstr>
      <vt:lpstr>Our Specialties:</vt:lpstr>
      <vt:lpstr>Our mission and vision…….</vt:lpstr>
      <vt:lpstr>Treatment Procedures done by our Specialist Doctors</vt:lpstr>
      <vt:lpstr>Treatment Procedures Contd…..</vt:lpstr>
      <vt:lpstr>Treatment Procedures Contd…..</vt:lpstr>
      <vt:lpstr>Treatment Procedures Contd…..</vt:lpstr>
      <vt:lpstr>Tips for keeping ‘Teeth’ and ‘Gums’ Healthy</vt:lpstr>
      <vt:lpstr>We are Associated with……</vt:lpstr>
      <vt:lpstr>Products recommended by Doctors</vt:lpstr>
      <vt:lpstr>Dental Treatment EXPENSIVE ??? Think Again……….</vt:lpstr>
      <vt:lpstr>OFFERS…….hard to say NO!!!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 PLEASE ONE STOP SMILE SHOP</dc:title>
  <dc:creator/>
  <cp:lastModifiedBy>computer 1</cp:lastModifiedBy>
  <cp:revision>175</cp:revision>
  <dcterms:created xsi:type="dcterms:W3CDTF">2006-08-16T00:00:00Z</dcterms:created>
  <dcterms:modified xsi:type="dcterms:W3CDTF">2013-04-08T08:35:31Z</dcterms:modified>
</cp:coreProperties>
</file>